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79" r:id="rId1"/>
  </p:sldMasterIdLst>
  <p:notesMasterIdLst>
    <p:notesMasterId r:id="rId11"/>
  </p:notesMasterIdLst>
  <p:sldIdLst>
    <p:sldId id="256" r:id="rId2"/>
    <p:sldId id="345" r:id="rId3"/>
    <p:sldId id="351" r:id="rId4"/>
    <p:sldId id="352" r:id="rId5"/>
    <p:sldId id="353" r:id="rId6"/>
    <p:sldId id="354" r:id="rId7"/>
    <p:sldId id="355" r:id="rId8"/>
    <p:sldId id="356" r:id="rId9"/>
    <p:sldId id="357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502020204030204" pitchFamily="34" charset="0"/>
      <p:regular r:id="rId16"/>
      <p:italic r:id="rId17"/>
    </p:embeddedFont>
    <p:embeddedFont>
      <p:font typeface="Inconsolata" pitchFamily="49" charset="0"/>
      <p:regular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NanumGothic" panose="020D0604000000000000" pitchFamily="34" charset="-127"/>
      <p:regular r:id="rId21"/>
      <p:bold r:id="rId22"/>
    </p:embeddedFont>
    <p:embeddedFont>
      <p:font typeface="Sandoll GothicNeo1 01 Th" panose="020B0600000101010101" pitchFamily="34" charset="-127"/>
      <p:regular r:id="rId23"/>
    </p:embeddedFont>
    <p:embeddedFont>
      <p:font typeface="Sandoll GothicNeo1 02 Ul" panose="020B0600000101010101" pitchFamily="34" charset="-127"/>
      <p:regular r:id="rId24"/>
    </p:embeddedFont>
    <p:embeddedFont>
      <p:font typeface="Sandoll GothicNeo1 03 Lt" panose="020B0600000101010101" pitchFamily="34" charset="-127"/>
      <p:regular r:id="rId25"/>
    </p:embeddedFont>
    <p:embeddedFont>
      <p:font typeface="Sandoll GothicNeo1 04 Rg" panose="020B0600000101010101" pitchFamily="34" charset="-127"/>
      <p:regular r:id="rId26"/>
    </p:embeddedFont>
    <p:embeddedFont>
      <p:font typeface="Sandoll GothicNeo1 05 Md" panose="020B0600000101010101" pitchFamily="34" charset="-127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B9A367"/>
    <a:srgbClr val="366461"/>
    <a:srgbClr val="CB4F31"/>
    <a:srgbClr val="404040"/>
    <a:srgbClr val="53535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456" y="184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1" d="100"/>
          <a:sy n="61" d="100"/>
        </p:scale>
        <p:origin x="20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EF36529-7607-4875-9015-15251D07771E}" type="datetimeFigureOut">
              <a:rPr lang="ko-KR" altLang="en-US" smtClean="0"/>
              <a:pPr/>
              <a:t>2021. 4. 23.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6A6E1E63-4EC1-49A7-B041-9CFC30D187F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7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d9cf17db9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gcd9cf17db9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170241" y="6517291"/>
            <a:ext cx="3851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Dept. of Computer</a:t>
            </a:r>
            <a:r>
              <a:rPr lang="en-US" altLang="ko-KR" sz="1100" b="0" i="0" baseline="0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Software Engineering</a:t>
            </a:r>
            <a:endParaRPr lang="en-US" altLang="ko-KR" sz="1100" b="0" i="0" dirty="0">
              <a:solidFill>
                <a:schemeClr val="bg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664F6B4-E910-4C9F-8AFB-A4798F6A9FDF}"/>
              </a:ext>
            </a:extLst>
          </p:cNvPr>
          <p:cNvSpPr/>
          <p:nvPr userDrawn="1"/>
        </p:nvSpPr>
        <p:spPr>
          <a:xfrm flipV="1">
            <a:off x="120015" y="119380"/>
            <a:ext cx="335280" cy="3352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7779623A-063E-440D-9148-336E0FC76462}"/>
              </a:ext>
            </a:extLst>
          </p:cNvPr>
          <p:cNvSpPr/>
          <p:nvPr userDrawn="1"/>
        </p:nvSpPr>
        <p:spPr>
          <a:xfrm rot="10800000" flipV="1">
            <a:off x="11765915" y="5978525"/>
            <a:ext cx="335280" cy="3352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4425" y="2439585"/>
            <a:ext cx="98583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6600" b="0" i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3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212090" y="181601"/>
            <a:ext cx="452120" cy="479425"/>
            <a:chOff x="212090" y="154305"/>
            <a:chExt cx="452120" cy="47942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57810" y="197485"/>
              <a:ext cx="406400" cy="436245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12090" y="154305"/>
              <a:ext cx="414020" cy="441325"/>
            </a:xfrm>
            <a:prstGeom prst="rect">
              <a:avLst/>
            </a:prstGeom>
            <a:solidFill>
              <a:schemeClr val="accent1">
                <a:lumMod val="7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3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78170" y="211133"/>
            <a:ext cx="10515600" cy="436245"/>
          </a:xfrm>
        </p:spPr>
        <p:txBody>
          <a:bodyPr>
            <a:normAutofit/>
          </a:bodyPr>
          <a:lstStyle>
            <a:lvl1pPr>
              <a:defRPr sz="2200" b="0" i="0">
                <a:effectLst/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Rectangle 49">
            <a:extLst>
              <a:ext uri="{FF2B5EF4-FFF2-40B4-BE49-F238E27FC236}">
                <a16:creationId xmlns:a16="http://schemas.microsoft.com/office/drawing/2014/main" id="{A9E6FDD2-EFF8-4F8D-B8DD-AC44072228F2}"/>
              </a:ext>
            </a:extLst>
          </p:cNvPr>
          <p:cNvSpPr/>
          <p:nvPr userDrawn="1"/>
        </p:nvSpPr>
        <p:spPr>
          <a:xfrm>
            <a:off x="778170" y="658952"/>
            <a:ext cx="105156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918209" y="6451213"/>
            <a:ext cx="1172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C1D7E6-2570-47CC-B548-BCC5DA53A9B2}" type="slidenum">
              <a:rPr lang="ko-KR" altLang="en-US" b="0" i="0" smtClean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‹#›</a:t>
            </a:fld>
            <a:endParaRPr lang="ko-KR" altLang="en-US" b="0" i="0" dirty="0">
              <a:solidFill>
                <a:schemeClr val="bg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797256" y="802112"/>
            <a:ext cx="10515600" cy="553863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0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8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170241" y="6517291"/>
            <a:ext cx="3851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Dept. of Computer</a:t>
            </a:r>
            <a:r>
              <a:rPr lang="en-US" altLang="ko-KR" sz="1100" b="0" i="0" baseline="0" dirty="0">
                <a:solidFill>
                  <a:schemeClr val="bg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Software Engineering</a:t>
            </a:r>
            <a:endParaRPr lang="en-US" altLang="ko-KR" sz="1100" b="0" i="0" dirty="0">
              <a:solidFill>
                <a:schemeClr val="bg2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21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6419851"/>
            <a:ext cx="12192000" cy="43815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4170242" y="6517291"/>
            <a:ext cx="3851519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67" b="1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Dept. of Computer Software Engineering</a:t>
            </a:r>
            <a:endParaRPr sz="1067" b="1" i="0" u="none" strike="noStrike" cap="none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4"/>
          <p:cNvSpPr/>
          <p:nvPr/>
        </p:nvSpPr>
        <p:spPr>
          <a:xfrm rot="10800000" flipH="1">
            <a:off x="120015" y="119380"/>
            <a:ext cx="335280" cy="335280"/>
          </a:xfrm>
          <a:prstGeom prst="rtTriangl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 flipH="1">
            <a:off x="11765915" y="5978525"/>
            <a:ext cx="335280" cy="335280"/>
          </a:xfrm>
          <a:prstGeom prst="rtTriangl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114426" y="2439585"/>
            <a:ext cx="9858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Malgun Gothic"/>
              <a:buNone/>
              <a:defRPr sz="6667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22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85C77553-E064-4C34-B1A3-C83A324F276D}" type="datetimeFigureOut">
              <a:rPr lang="ko-KR" altLang="en-US" smtClean="0"/>
              <a:pPr/>
              <a:t>2021. 4. 23.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48A9DDCE-963A-4EC7-86E5-E3CB2C5F87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60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8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Google Shape;76;p16"/>
          <p:cNvGraphicFramePr/>
          <p:nvPr/>
        </p:nvGraphicFramePr>
        <p:xfrm>
          <a:off x="544262" y="625626"/>
          <a:ext cx="11086233" cy="5005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1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0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2000" b="0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Arial"/>
                          <a:sym typeface="Arial"/>
                        </a:rPr>
                        <a:t>프로젝트명 </a:t>
                      </a:r>
                      <a:endParaRPr sz="1500" b="1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2000" b="0" i="0" u="none" strike="noStrike" cap="none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9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한글 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F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0" i="0" dirty="0">
                          <a:solidFill>
                            <a:schemeClr val="dk1"/>
                          </a:solidFill>
                          <a:latin typeface="Sandoll GothicNeo1 03 Lt" panose="020B0600000101010101" pitchFamily="34" charset="-127"/>
                          <a:ea typeface="Sandoll GothicNeo1 03 Lt" panose="020B0600000101010101" pitchFamily="34" charset="-127"/>
                        </a:rPr>
                        <a:t>팬데믹 상황 대비 실내 인원 집계 시스템</a:t>
                      </a:r>
                      <a:endParaRPr sz="2400" b="0" i="0" dirty="0">
                        <a:solidFill>
                          <a:schemeClr val="dk1"/>
                        </a:solidFill>
                        <a:latin typeface="Sandoll GothicNeo1 03 Lt" panose="020B0600000101010101" pitchFamily="34" charset="-127"/>
                        <a:ea typeface="Sandoll GothicNeo1 03 Lt" panose="020B0600000101010101" pitchFamily="34" charset="-127"/>
                        <a:cs typeface="Calibri"/>
                        <a:sym typeface="Calibri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0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2000" b="0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Arial"/>
                          <a:sym typeface="Arial"/>
                        </a:rPr>
                        <a:t>프로젝트기간</a:t>
                      </a:r>
                      <a:endParaRPr sz="1500" b="1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2000" b="0" i="0" u="none" strike="noStrike" cap="none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9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기간</a:t>
                      </a:r>
                      <a:endParaRPr sz="1500" b="0" i="0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F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2021.03~2021.06 (4개월)</a:t>
                      </a:r>
                      <a:endParaRPr sz="1900" b="1" i="0" u="none" strike="noStrike" cap="none" dirty="0">
                        <a:solidFill>
                          <a:srgbClr val="7F7F7F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0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2000" b="0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Arial"/>
                          <a:sym typeface="Arial"/>
                        </a:rPr>
                        <a:t>팀원</a:t>
                      </a:r>
                      <a:endParaRPr sz="1500" b="1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2000" b="0" i="0" u="none" strike="noStrike" cap="none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0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0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성명</a:t>
                      </a:r>
                      <a:endParaRPr sz="1500" b="0" i="0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소속</a:t>
                      </a:r>
                      <a:endParaRPr sz="1500" b="1" dirty="0"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" sz="1900" b="1" i="0" u="none" strike="noStrike" cap="none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  <a:cs typeface="Malgun Gothic"/>
                          <a:sym typeface="Malgun Gothic"/>
                        </a:rPr>
                        <a:t>연락처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F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 i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남 태 우</a:t>
                      </a:r>
                      <a:r>
                        <a:rPr lang="ko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(팀장)</a:t>
                      </a:r>
                      <a:r>
                        <a:rPr lang="ko" sz="2400" b="1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, 박 형 민</a:t>
                      </a:r>
                      <a:r>
                        <a:rPr lang="ko" altLang="ko-Kore-KR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(팀</a:t>
                      </a:r>
                      <a:r>
                        <a:rPr lang="ko" altLang="en-US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원</a:t>
                      </a:r>
                      <a:r>
                        <a:rPr lang="ko" altLang="ko-Kore-KR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)</a:t>
                      </a:r>
                      <a:r>
                        <a:rPr lang="ko" sz="2400" b="1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, 송 민 혁</a:t>
                      </a:r>
                      <a:r>
                        <a:rPr lang="ko" altLang="ko-Kore-KR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(팀</a:t>
                      </a:r>
                      <a:r>
                        <a:rPr lang="ko" altLang="en-US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원</a:t>
                      </a:r>
                      <a:r>
                        <a:rPr lang="ko" altLang="ko-Kore-KR" sz="1600" b="0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)</a:t>
                      </a:r>
                      <a:endParaRPr sz="2400" b="1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 b="1" dirty="0">
                          <a:solidFill>
                            <a:schemeClr val="dk1"/>
                          </a:solidFill>
                          <a:latin typeface="Sandoll GothicNeo1 01 Th" panose="020B0600000101010101" pitchFamily="34" charset="-127"/>
                          <a:ea typeface="Sandoll GothicNeo1 01 Th" panose="020B0600000101010101" pitchFamily="34" charset="-127"/>
                        </a:rPr>
                        <a:t>컴퓨터소프트웨어학과</a:t>
                      </a:r>
                      <a:endParaRPr sz="2400" b="1" dirty="0">
                        <a:solidFill>
                          <a:schemeClr val="dk1"/>
                        </a:solidFill>
                        <a:latin typeface="Sandoll GothicNeo1 01 Th" panose="020B0600000101010101" pitchFamily="34" charset="-127"/>
                        <a:ea typeface="Sandoll GothicNeo1 01 Th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b="0" dirty="0">
                          <a:solidFill>
                            <a:schemeClr val="dk1"/>
                          </a:solidFill>
                          <a:latin typeface="Inconsolata" pitchFamily="49" charset="0"/>
                        </a:rPr>
                        <a:t>(010-3310-9305, skaxodn97@gmail.com)</a:t>
                      </a:r>
                      <a:r>
                        <a:rPr lang="ko" altLang="en-US" sz="1100" b="0" dirty="0">
                          <a:solidFill>
                            <a:schemeClr val="dk1"/>
                          </a:solidFill>
                          <a:latin typeface="Inconsolata" pitchFamily="49" charset="0"/>
                        </a:rPr>
                        <a:t> </a:t>
                      </a:r>
                      <a:r>
                        <a:rPr lang="en-US" altLang="ko" sz="1100" b="0" dirty="0">
                          <a:solidFill>
                            <a:schemeClr val="dk1"/>
                          </a:solidFill>
                          <a:latin typeface="Inconsolata" pitchFamily="49" charset="0"/>
                          <a:ea typeface="Inconsolata" pitchFamily="49" charset="0"/>
                        </a:rPr>
                        <a:t>/</a:t>
                      </a:r>
                      <a:r>
                        <a:rPr lang="ko" sz="1100" b="0" dirty="0">
                          <a:solidFill>
                            <a:schemeClr val="dk1"/>
                          </a:solidFill>
                          <a:latin typeface="Inconsolata" pitchFamily="49" charset="0"/>
                        </a:rPr>
                        <a:t> (010-4147-1796, thalsal@naver.com) </a:t>
                      </a:r>
                      <a:r>
                        <a:rPr lang="en-US" altLang="ko" sz="1100" b="0" dirty="0">
                          <a:solidFill>
                            <a:schemeClr val="dk1"/>
                          </a:solidFill>
                          <a:latin typeface="Inconsolata" pitchFamily="49" charset="0"/>
                          <a:ea typeface="Inconsolata" pitchFamily="49" charset="0"/>
                        </a:rPr>
                        <a:t>/</a:t>
                      </a:r>
                      <a:r>
                        <a:rPr lang="ko" altLang="en-US" sz="1100" b="0" dirty="0">
                          <a:solidFill>
                            <a:schemeClr val="dk1"/>
                          </a:solidFill>
                          <a:latin typeface="Inconsolata" pitchFamily="49" charset="0"/>
                        </a:rPr>
                        <a:t> </a:t>
                      </a:r>
                      <a:r>
                        <a:rPr lang="ko" sz="1100" b="0" dirty="0">
                          <a:solidFill>
                            <a:schemeClr val="dk1"/>
                          </a:solidFill>
                          <a:latin typeface="Inconsolata" pitchFamily="49" charset="0"/>
                        </a:rPr>
                        <a:t>(010-5309-4562, thdals83@naver.com)</a:t>
                      </a:r>
                      <a:endParaRPr sz="1300" b="0" dirty="0">
                        <a:solidFill>
                          <a:schemeClr val="dk1"/>
                        </a:solidFill>
                        <a:latin typeface="Inconsolata" pitchFamily="49" charset="0"/>
                        <a:ea typeface="Inconsolata" pitchFamily="49" charset="0"/>
                        <a:cs typeface="Calibri"/>
                        <a:sym typeface="Calibri"/>
                      </a:endParaRPr>
                    </a:p>
                  </a:txBody>
                  <a:tcPr marL="91467" marR="91467" marT="45733" marB="45733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1.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팀원 역할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202879"/>
            <a:ext cx="13813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역할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32080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0" name="Google Shape;82;p17">
            <a:extLst>
              <a:ext uri="{FF2B5EF4-FFF2-40B4-BE49-F238E27FC236}">
                <a16:creationId xmlns:a16="http://schemas.microsoft.com/office/drawing/2014/main" id="{CD3B2AC8-27F8-FF4C-8050-2557183C0CA4}"/>
              </a:ext>
            </a:extLst>
          </p:cNvPr>
          <p:cNvSpPr txBox="1"/>
          <p:nvPr/>
        </p:nvSpPr>
        <p:spPr>
          <a:xfrm>
            <a:off x="1399340" y="3998938"/>
            <a:ext cx="1381339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의사 소통</a:t>
            </a:r>
            <a:endParaRPr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702E41F-B188-C847-8FB4-151E5663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3" y="4603331"/>
            <a:ext cx="1046757" cy="104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깃초 설명서] 1. Let's git it">
            <a:extLst>
              <a:ext uri="{FF2B5EF4-FFF2-40B4-BE49-F238E27FC236}">
                <a16:creationId xmlns:a16="http://schemas.microsoft.com/office/drawing/2014/main" id="{2057211A-56A4-204C-92B2-85C1EF0D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888" l="8248" r="90857">
                        <a14:foregroundMark x1="8312" y1="47472" x2="8312" y2="47472"/>
                        <a14:foregroundMark x1="42839" y1="53933" x2="42839" y2="53933"/>
                        <a14:foregroundMark x1="47506" y1="58708" x2="47506" y2="58708"/>
                        <a14:foregroundMark x1="53389" y1="47472" x2="53389" y2="47472"/>
                        <a14:foregroundMark x1="52877" y1="35534" x2="52877" y2="35534"/>
                        <a14:foregroundMark x1="58312" y1="50702" x2="58312" y2="50702"/>
                        <a14:foregroundMark x1="64194" y1="45787" x2="64194" y2="45787"/>
                        <a14:foregroundMark x1="75959" y1="50702" x2="75959" y2="50702"/>
                        <a14:foregroundMark x1="90857" y1="46348" x2="90857" y2="46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17" y="4680004"/>
            <a:ext cx="1962636" cy="8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포스코 영어테스트 PECE : 네이버 블로그">
            <a:extLst>
              <a:ext uri="{FF2B5EF4-FFF2-40B4-BE49-F238E27FC236}">
                <a16:creationId xmlns:a16="http://schemas.microsoft.com/office/drawing/2014/main" id="{6C424CDE-85B7-5045-B054-83AB9F68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43" y="4629127"/>
            <a:ext cx="1020960" cy="10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Meet">
            <a:extLst>
              <a:ext uri="{FF2B5EF4-FFF2-40B4-BE49-F238E27FC236}">
                <a16:creationId xmlns:a16="http://schemas.microsoft.com/office/drawing/2014/main" id="{808AC4B3-5DC7-D440-B000-A521B55A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02" y="4603330"/>
            <a:ext cx="1046757" cy="104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918C25-8B97-F243-AA63-94CA29D57646}"/>
              </a:ext>
            </a:extLst>
          </p:cNvPr>
          <p:cNvSpPr txBox="1"/>
          <p:nvPr/>
        </p:nvSpPr>
        <p:spPr>
          <a:xfrm>
            <a:off x="1598623" y="5852777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Inconsolata" pitchFamily="49" charset="0"/>
                <a:ea typeface="Inconsolata" pitchFamily="49" charset="0"/>
              </a:rPr>
              <a:t>KakaoTalk</a:t>
            </a:r>
            <a:endParaRPr kumimoji="1" lang="ko-Kore-KR" altLang="en-US" sz="1600" dirty="0">
              <a:latin typeface="Inconsolata" pitchFamily="49" charset="0"/>
              <a:ea typeface="Sandoll GothicNeo1 01 Th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C23BF-AD27-8649-B7F7-F267B08B76FB}"/>
              </a:ext>
            </a:extLst>
          </p:cNvPr>
          <p:cNvSpPr txBox="1"/>
          <p:nvPr/>
        </p:nvSpPr>
        <p:spPr>
          <a:xfrm>
            <a:off x="3706582" y="5852777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Inconsolata" pitchFamily="49" charset="0"/>
                <a:ea typeface="Inconsolata" pitchFamily="49" charset="0"/>
              </a:rPr>
              <a:t>Google meet</a:t>
            </a:r>
            <a:endParaRPr kumimoji="1" lang="ko-Kore-KR" altLang="en-US" sz="1600" dirty="0">
              <a:latin typeface="Inconsolata" pitchFamily="49" charset="0"/>
              <a:ea typeface="Sandoll GothicNeo1 01 Th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521D6-306D-D842-B094-F2F04F1C6E8F}"/>
              </a:ext>
            </a:extLst>
          </p:cNvPr>
          <p:cNvSpPr txBox="1"/>
          <p:nvPr/>
        </p:nvSpPr>
        <p:spPr>
          <a:xfrm>
            <a:off x="6708052" y="58266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Inconsolata" pitchFamily="49" charset="0"/>
                <a:ea typeface="Inconsolata" pitchFamily="49" charset="0"/>
              </a:rPr>
              <a:t>GitHub</a:t>
            </a:r>
            <a:endParaRPr kumimoji="1" lang="ko-Kore-KR" altLang="en-US" sz="1600" dirty="0">
              <a:latin typeface="Inconsolata" pitchFamily="49" charset="0"/>
              <a:ea typeface="Sandoll GothicNeo1 01 Th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A4CCB-D71C-B54A-A7B0-5E8CDADC3B77}"/>
              </a:ext>
            </a:extLst>
          </p:cNvPr>
          <p:cNvSpPr txBox="1"/>
          <p:nvPr/>
        </p:nvSpPr>
        <p:spPr>
          <a:xfrm>
            <a:off x="9021195" y="585277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Inconsolata" pitchFamily="49" charset="0"/>
                <a:ea typeface="Inconsolata" pitchFamily="49" charset="0"/>
              </a:rPr>
              <a:t>Study cafe</a:t>
            </a:r>
            <a:endParaRPr kumimoji="1" lang="ko-Kore-KR" altLang="en-US" sz="1600" dirty="0">
              <a:latin typeface="Inconsolata" pitchFamily="49" charset="0"/>
              <a:ea typeface="Sandoll GothicNeo1 01 Th" panose="020B0600000101010101" pitchFamily="34" charset="-127"/>
            </a:endParaRPr>
          </a:p>
        </p:txBody>
      </p:sp>
      <p:sp>
        <p:nvSpPr>
          <p:cNvPr id="29" name="Google Shape;106;p18">
            <a:extLst>
              <a:ext uri="{FF2B5EF4-FFF2-40B4-BE49-F238E27FC236}">
                <a16:creationId xmlns:a16="http://schemas.microsoft.com/office/drawing/2014/main" id="{AF0BFAB5-A93D-CE4B-A9FF-B62A9CAAD723}"/>
              </a:ext>
            </a:extLst>
          </p:cNvPr>
          <p:cNvSpPr txBox="1"/>
          <p:nvPr/>
        </p:nvSpPr>
        <p:spPr>
          <a:xfrm>
            <a:off x="8376762" y="1677038"/>
            <a:ext cx="3860003" cy="48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박</a:t>
            </a:r>
            <a:r>
              <a:rPr lang="ko-KR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 형 민</a:t>
            </a:r>
            <a:endParaRPr dirty="0">
              <a:latin typeface="Sandoll GothicNeo1 03 Lt" panose="020B0600000101010101" pitchFamily="34" charset="-127"/>
              <a:ea typeface="Sandoll GothicNeo1 03 Lt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44A050-2AA6-B44E-812A-EAAE31A26CA3}"/>
              </a:ext>
            </a:extLst>
          </p:cNvPr>
          <p:cNvSpPr/>
          <p:nvPr/>
        </p:nvSpPr>
        <p:spPr>
          <a:xfrm>
            <a:off x="8317051" y="1677038"/>
            <a:ext cx="3405814" cy="2089012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521DF1-5C96-F24A-BE7B-624107DA28C2}"/>
              </a:ext>
            </a:extLst>
          </p:cNvPr>
          <p:cNvSpPr/>
          <p:nvPr/>
        </p:nvSpPr>
        <p:spPr>
          <a:xfrm>
            <a:off x="8423395" y="2164209"/>
            <a:ext cx="3192148" cy="1461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FFC3D-16E9-8B4B-A9E8-0EC047FEC35C}"/>
              </a:ext>
            </a:extLst>
          </p:cNvPr>
          <p:cNvSpPr txBox="1"/>
          <p:nvPr/>
        </p:nvSpPr>
        <p:spPr>
          <a:xfrm>
            <a:off x="8729023" y="2268714"/>
            <a:ext cx="20282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팀원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en-US" altLang="ko-KR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LCD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 출력 시스템 파트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스크럼 정리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en-US" altLang="ko-KR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openCV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 객체 추적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endParaRPr kumimoji="1" lang="ko-Kore-KR" altLang="en-US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A8024F1-75A9-1946-8675-0AE414860DCC}"/>
              </a:ext>
            </a:extLst>
          </p:cNvPr>
          <p:cNvSpPr/>
          <p:nvPr/>
        </p:nvSpPr>
        <p:spPr>
          <a:xfrm>
            <a:off x="8565920" y="2363458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3A06218-6137-2A4C-9A8E-12321EC3BF3E}"/>
              </a:ext>
            </a:extLst>
          </p:cNvPr>
          <p:cNvSpPr/>
          <p:nvPr/>
        </p:nvSpPr>
        <p:spPr>
          <a:xfrm>
            <a:off x="8565516" y="2604258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E3D5006-45E4-C740-BBE8-3894D7F8930A}"/>
              </a:ext>
            </a:extLst>
          </p:cNvPr>
          <p:cNvSpPr/>
          <p:nvPr/>
        </p:nvSpPr>
        <p:spPr>
          <a:xfrm>
            <a:off x="8566303" y="2845058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CCDAA9-696D-1C4F-BDAE-3B5C552CAB1C}"/>
              </a:ext>
            </a:extLst>
          </p:cNvPr>
          <p:cNvSpPr txBox="1"/>
          <p:nvPr/>
        </p:nvSpPr>
        <p:spPr>
          <a:xfrm>
            <a:off x="9743151" y="2782345"/>
            <a:ext cx="1149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dirty="0">
                <a:solidFill>
                  <a:schemeClr val="accent2">
                    <a:lumMod val="75000"/>
                  </a:schemeClr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스크럼</a:t>
            </a:r>
            <a:r>
              <a:rPr kumimoji="1" lang="ko-KR" altLang="en-US" sz="900" dirty="0">
                <a:solidFill>
                  <a:schemeClr val="accent2">
                    <a:lumMod val="75000"/>
                  </a:schemeClr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chemeClr val="accent2">
                    <a:lumMod val="75000"/>
                  </a:schemeClr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:</a:t>
            </a:r>
            <a:r>
              <a:rPr kumimoji="1" lang="ko-KR" altLang="en-US" sz="900" dirty="0">
                <a:solidFill>
                  <a:schemeClr val="accent2">
                    <a:lumMod val="75000"/>
                  </a:schemeClr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 짧은 회의</a:t>
            </a:r>
            <a:endParaRPr kumimoji="1" lang="ko-Kore-KR" altLang="en-US" sz="900" dirty="0">
              <a:solidFill>
                <a:schemeClr val="accent2">
                  <a:lumMod val="75000"/>
                </a:schemeClr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BC8BDAA-B8AD-8647-AC17-0090F6B02AAA}"/>
              </a:ext>
            </a:extLst>
          </p:cNvPr>
          <p:cNvSpPr/>
          <p:nvPr/>
        </p:nvSpPr>
        <p:spPr>
          <a:xfrm>
            <a:off x="1095756" y="4129824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58" name="Google Shape;106;p18">
            <a:extLst>
              <a:ext uri="{FF2B5EF4-FFF2-40B4-BE49-F238E27FC236}">
                <a16:creationId xmlns:a16="http://schemas.microsoft.com/office/drawing/2014/main" id="{E2260E9E-FFF5-2A4D-AEB6-C96D2F3A5AA3}"/>
              </a:ext>
            </a:extLst>
          </p:cNvPr>
          <p:cNvSpPr txBox="1"/>
          <p:nvPr/>
        </p:nvSpPr>
        <p:spPr>
          <a:xfrm>
            <a:off x="4869020" y="1676390"/>
            <a:ext cx="386000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송</a:t>
            </a:r>
            <a:r>
              <a:rPr lang="ko-KR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 민 혁</a:t>
            </a:r>
            <a:endParaRPr dirty="0">
              <a:latin typeface="Sandoll GothicNeo1 03 Lt" panose="020B0600000101010101" pitchFamily="34" charset="-127"/>
              <a:ea typeface="Sandoll GothicNeo1 03 Lt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F69732-F86A-FE49-A537-A40F54B5547B}"/>
              </a:ext>
            </a:extLst>
          </p:cNvPr>
          <p:cNvSpPr/>
          <p:nvPr/>
        </p:nvSpPr>
        <p:spPr>
          <a:xfrm>
            <a:off x="4809309" y="1676390"/>
            <a:ext cx="3405814" cy="2089660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674395-899D-1E41-AECB-DA7E618147B2}"/>
              </a:ext>
            </a:extLst>
          </p:cNvPr>
          <p:cNvSpPr/>
          <p:nvPr/>
        </p:nvSpPr>
        <p:spPr>
          <a:xfrm>
            <a:off x="4915653" y="2163712"/>
            <a:ext cx="3192148" cy="1461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84105E-9518-4C46-BFC8-71CCB835B376}"/>
              </a:ext>
            </a:extLst>
          </p:cNvPr>
          <p:cNvSpPr txBox="1"/>
          <p:nvPr/>
        </p:nvSpPr>
        <p:spPr>
          <a:xfrm>
            <a:off x="5221281" y="2268066"/>
            <a:ext cx="24796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팀원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하드웨어 관리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스터디 및 면대면 장소 섭외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en-US" altLang="ko-KR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openCV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 객체 추적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endParaRPr kumimoji="1" lang="ko-Kore-KR" altLang="en-US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1929C9A-2F8A-9C4B-9B76-1D7D7234C35D}"/>
              </a:ext>
            </a:extLst>
          </p:cNvPr>
          <p:cNvSpPr/>
          <p:nvPr/>
        </p:nvSpPr>
        <p:spPr>
          <a:xfrm>
            <a:off x="5058178" y="2362810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082844-ECB9-0841-A937-C7847BA8AEC1}"/>
              </a:ext>
            </a:extLst>
          </p:cNvPr>
          <p:cNvSpPr/>
          <p:nvPr/>
        </p:nvSpPr>
        <p:spPr>
          <a:xfrm>
            <a:off x="5057774" y="2603610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845CA7-E26A-C64A-8BEA-7FD3E9ABEDCD}"/>
              </a:ext>
            </a:extLst>
          </p:cNvPr>
          <p:cNvSpPr/>
          <p:nvPr/>
        </p:nvSpPr>
        <p:spPr>
          <a:xfrm>
            <a:off x="5058561" y="2844410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69" name="Google Shape;106;p18">
            <a:extLst>
              <a:ext uri="{FF2B5EF4-FFF2-40B4-BE49-F238E27FC236}">
                <a16:creationId xmlns:a16="http://schemas.microsoft.com/office/drawing/2014/main" id="{35B80491-8B36-3645-B81A-6CB80DFFC9A0}"/>
              </a:ext>
            </a:extLst>
          </p:cNvPr>
          <p:cNvSpPr txBox="1"/>
          <p:nvPr/>
        </p:nvSpPr>
        <p:spPr>
          <a:xfrm>
            <a:off x="1361278" y="1675742"/>
            <a:ext cx="386000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남</a:t>
            </a:r>
            <a:r>
              <a:rPr lang="ko-KR" altLang="en-US" dirty="0">
                <a:latin typeface="Sandoll GothicNeo1 03 Lt" panose="020B0600000101010101" pitchFamily="34" charset="-127"/>
                <a:ea typeface="Sandoll GothicNeo1 03 Lt" panose="020B0600000101010101" pitchFamily="34" charset="-127"/>
                <a:cs typeface="Calibri"/>
                <a:sym typeface="Calibri"/>
              </a:rPr>
              <a:t> 태 우</a:t>
            </a:r>
            <a:endParaRPr dirty="0">
              <a:latin typeface="Sandoll GothicNeo1 03 Lt" panose="020B0600000101010101" pitchFamily="34" charset="-127"/>
              <a:ea typeface="Sandoll GothicNeo1 03 Lt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E713E1-5D02-D441-9CDB-F17387B1ED2F}"/>
              </a:ext>
            </a:extLst>
          </p:cNvPr>
          <p:cNvSpPr/>
          <p:nvPr/>
        </p:nvSpPr>
        <p:spPr>
          <a:xfrm>
            <a:off x="1301567" y="1675742"/>
            <a:ext cx="3405814" cy="2090308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8BE257-5D00-5743-8ED6-055B02B98B40}"/>
              </a:ext>
            </a:extLst>
          </p:cNvPr>
          <p:cNvSpPr/>
          <p:nvPr/>
        </p:nvSpPr>
        <p:spPr>
          <a:xfrm>
            <a:off x="1407911" y="2163215"/>
            <a:ext cx="3192148" cy="1462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D037AD-BA65-484B-A192-FF593FB73F3D}"/>
              </a:ext>
            </a:extLst>
          </p:cNvPr>
          <p:cNvSpPr txBox="1"/>
          <p:nvPr/>
        </p:nvSpPr>
        <p:spPr>
          <a:xfrm>
            <a:off x="1713539" y="2267418"/>
            <a:ext cx="20282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팀장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주간 비대면 회의 모집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en-US" altLang="ko-KR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openCV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 객체 인식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r>
              <a:rPr kumimoji="1" lang="ko-KR" altLang="en-US" sz="1500" dirty="0">
                <a:solidFill>
                  <a:srgbClr val="0070C0"/>
                </a:solidFill>
                <a:latin typeface="Sandoll GothicNeo1 03 Lt" panose="020B0600000101010101" pitchFamily="34" charset="-127"/>
                <a:ea typeface="Sandoll GothicNeo1 03 Lt" panose="020B0600000101010101" pitchFamily="34" charset="-127"/>
              </a:rPr>
              <a:t>형상관리</a:t>
            </a:r>
            <a:endParaRPr kumimoji="1" lang="en-US" altLang="ko-KR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  <a:p>
            <a:endParaRPr kumimoji="1" lang="ko-Kore-KR" altLang="en-US" sz="1500" dirty="0">
              <a:solidFill>
                <a:srgbClr val="0070C0"/>
              </a:solidFill>
              <a:latin typeface="Sandoll GothicNeo1 03 Lt" panose="020B0600000101010101" pitchFamily="34" charset="-127"/>
              <a:ea typeface="Sandoll GothicNeo1 03 Lt" panose="020B0600000101010101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A2AD2B6-DF2A-8E4C-960E-3547DF124055}"/>
              </a:ext>
            </a:extLst>
          </p:cNvPr>
          <p:cNvSpPr/>
          <p:nvPr/>
        </p:nvSpPr>
        <p:spPr>
          <a:xfrm>
            <a:off x="1550436" y="2362162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93BE928-1B9C-2B48-AA6B-6091D9A1E9AD}"/>
              </a:ext>
            </a:extLst>
          </p:cNvPr>
          <p:cNvSpPr/>
          <p:nvPr/>
        </p:nvSpPr>
        <p:spPr>
          <a:xfrm>
            <a:off x="1550032" y="2602962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C60CD66-417C-EB48-B904-F73D8986C5DC}"/>
              </a:ext>
            </a:extLst>
          </p:cNvPr>
          <p:cNvSpPr/>
          <p:nvPr/>
        </p:nvSpPr>
        <p:spPr>
          <a:xfrm>
            <a:off x="1550819" y="2843762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F5465DE-7172-A343-9674-CDEE34661685}"/>
              </a:ext>
            </a:extLst>
          </p:cNvPr>
          <p:cNvSpPr/>
          <p:nvPr/>
        </p:nvSpPr>
        <p:spPr>
          <a:xfrm>
            <a:off x="1550032" y="3080636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5723506-9681-9643-AE58-63E7BCB91457}"/>
              </a:ext>
            </a:extLst>
          </p:cNvPr>
          <p:cNvSpPr/>
          <p:nvPr/>
        </p:nvSpPr>
        <p:spPr>
          <a:xfrm>
            <a:off x="5061527" y="3080637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47884DC-FF31-DE43-8D1A-C52CAFB89855}"/>
              </a:ext>
            </a:extLst>
          </p:cNvPr>
          <p:cNvSpPr/>
          <p:nvPr/>
        </p:nvSpPr>
        <p:spPr>
          <a:xfrm>
            <a:off x="8571518" y="3085867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1.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배경 및 기술 동향 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202879"/>
            <a:ext cx="222968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프로젝트 배경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32080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pic>
        <p:nvPicPr>
          <p:cNvPr id="40" name="Google Shape;83;p17" descr="사회적거리두기 2.5단계 방역수칙은? - 정책뉴스 | 뉴스 | 대한민국 정책브리핑">
            <a:extLst>
              <a:ext uri="{FF2B5EF4-FFF2-40B4-BE49-F238E27FC236}">
                <a16:creationId xmlns:a16="http://schemas.microsoft.com/office/drawing/2014/main" id="{8CFFC4C4-F628-F14B-93B5-042554BB33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750" y="1579874"/>
            <a:ext cx="2826967" cy="377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4;p17" descr="사회적거리두기 2.5단계 방역수칙은? - 정책뉴스 | 뉴스 | 대한민국 정책브리핑">
            <a:extLst>
              <a:ext uri="{FF2B5EF4-FFF2-40B4-BE49-F238E27FC236}">
                <a16:creationId xmlns:a16="http://schemas.microsoft.com/office/drawing/2014/main" id="{69A875D4-9862-6A43-BF9E-8012600DF3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235" y="1660313"/>
            <a:ext cx="2747565" cy="36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90;p17">
            <a:extLst>
              <a:ext uri="{FF2B5EF4-FFF2-40B4-BE49-F238E27FC236}">
                <a16:creationId xmlns:a16="http://schemas.microsoft.com/office/drawing/2014/main" id="{AC020AB9-1FEA-AD4F-A0A5-6067A6FE5700}"/>
              </a:ext>
            </a:extLst>
          </p:cNvPr>
          <p:cNvSpPr txBox="1"/>
          <p:nvPr/>
        </p:nvSpPr>
        <p:spPr>
          <a:xfrm>
            <a:off x="5143494" y="1516235"/>
            <a:ext cx="1784952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사회적 거리두기 2.5 단계 기준</a:t>
            </a:r>
            <a:endParaRPr sz="900" u="none" strike="noStrike" cap="none" dirty="0">
              <a:solidFill>
                <a:srgbClr val="24292E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  <a:sym typeface="Arial"/>
            </a:endParaRPr>
          </a:p>
        </p:txBody>
      </p:sp>
      <p:pic>
        <p:nvPicPr>
          <p:cNvPr id="47" name="Google Shape;95;p17" descr="일요법문 :: 어떻게 하면 어려움이 풀릴까? : 네이버 포스트">
            <a:extLst>
              <a:ext uri="{FF2B5EF4-FFF2-40B4-BE49-F238E27FC236}">
                <a16:creationId xmlns:a16="http://schemas.microsoft.com/office/drawing/2014/main" id="{4FC2CEB2-339D-334F-9B2A-14AED4E3D6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2322" y="1970382"/>
            <a:ext cx="1247603" cy="14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96;p17" descr="QR코드 찍는 전자출입명부 어떻게 하나 봤더니~ | 서울시 정보소통광장(정보공개)">
            <a:extLst>
              <a:ext uri="{FF2B5EF4-FFF2-40B4-BE49-F238E27FC236}">
                <a16:creationId xmlns:a16="http://schemas.microsoft.com/office/drawing/2014/main" id="{4D3627F6-8F20-1245-97E5-4C2D68BF99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5332" y="1970382"/>
            <a:ext cx="1247602" cy="1458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A2957D4-0A68-8049-8526-748D94C267ED}"/>
              </a:ext>
            </a:extLst>
          </p:cNvPr>
          <p:cNvCxnSpPr/>
          <p:nvPr/>
        </p:nvCxnSpPr>
        <p:spPr>
          <a:xfrm>
            <a:off x="7115875" y="2686948"/>
            <a:ext cx="5501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BC4097B-5ACF-9A41-B95D-02C6A313BF8B}"/>
              </a:ext>
            </a:extLst>
          </p:cNvPr>
          <p:cNvCxnSpPr>
            <a:cxnSpLocks/>
          </p:cNvCxnSpPr>
          <p:nvPr/>
        </p:nvCxnSpPr>
        <p:spPr>
          <a:xfrm>
            <a:off x="9661770" y="4109348"/>
            <a:ext cx="0" cy="47111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C77656-E184-AF4A-A25A-6AD3A6F74D35}"/>
              </a:ext>
            </a:extLst>
          </p:cNvPr>
          <p:cNvSpPr txBox="1"/>
          <p:nvPr/>
        </p:nvSpPr>
        <p:spPr>
          <a:xfrm>
            <a:off x="1238826" y="5341768"/>
            <a:ext cx="2007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질병관리청의 거리 두기 방안</a:t>
            </a:r>
            <a:endParaRPr kumimoji="1" lang="en-US" altLang="ko-KR" sz="12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EAD1DE-E257-B742-820F-7FECBFA033CA}"/>
              </a:ext>
            </a:extLst>
          </p:cNvPr>
          <p:cNvSpPr txBox="1"/>
          <p:nvPr/>
        </p:nvSpPr>
        <p:spPr>
          <a:xfrm>
            <a:off x="1238826" y="565512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코로나 감염 예방을 위해 국가에서 </a:t>
            </a:r>
            <a:endParaRPr kumimoji="1" lang="en-US" altLang="ko-KR" sz="1200" dirty="0">
              <a:solidFill>
                <a:srgbClr val="FF000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단위 면적 당 사람 수 제한</a:t>
            </a:r>
            <a:endParaRPr kumimoji="1" lang="en-US" altLang="ko-KR" sz="1200" dirty="0">
              <a:solidFill>
                <a:srgbClr val="FF000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CA252C-4CA6-A444-A9DC-99F00CAAEA52}"/>
              </a:ext>
            </a:extLst>
          </p:cNvPr>
          <p:cNvSpPr txBox="1"/>
          <p:nvPr/>
        </p:nvSpPr>
        <p:spPr>
          <a:xfrm>
            <a:off x="8198254" y="3501038"/>
            <a:ext cx="142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실시간으로 인원을</a:t>
            </a:r>
            <a:endParaRPr kumimoji="1" lang="en-US" altLang="ko-KR" sz="12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  <a:p>
            <a:r>
              <a:rPr kumimoji="1" lang="ko-KR" altLang="en-US" sz="1200" dirty="0"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집계하기 어려움</a:t>
            </a:r>
            <a:endParaRPr kumimoji="1" lang="en-US" altLang="ko-KR" sz="12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858394-0007-2E4F-8E5A-B03E8AFDB26A}"/>
              </a:ext>
            </a:extLst>
          </p:cNvPr>
          <p:cNvSpPr txBox="1"/>
          <p:nvPr/>
        </p:nvSpPr>
        <p:spPr>
          <a:xfrm>
            <a:off x="9733522" y="3478256"/>
            <a:ext cx="181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QR</a:t>
            </a:r>
            <a:r>
              <a:rPr kumimoji="1" lang="ko-KR" altLang="en-US" sz="1200" dirty="0"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코드 및 수기작성으로</a:t>
            </a:r>
            <a:endParaRPr kumimoji="1" lang="en-US" altLang="ko-KR" sz="12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  <a:p>
            <a:r>
              <a:rPr kumimoji="1" lang="ko-KR" altLang="en-US" sz="1200" dirty="0"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사람 자체만을 추적</a:t>
            </a:r>
            <a:endParaRPr kumimoji="1" lang="en-US" altLang="ko-KR" sz="12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13A42E-193D-844D-8652-1391C26868F6}"/>
              </a:ext>
            </a:extLst>
          </p:cNvPr>
          <p:cNvSpPr txBox="1"/>
          <p:nvPr/>
        </p:nvSpPr>
        <p:spPr>
          <a:xfrm>
            <a:off x="8524234" y="4752004"/>
            <a:ext cx="2275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밀집도 상승 및 방안 위반 발생</a:t>
            </a:r>
            <a:endParaRPr kumimoji="1" lang="en-US" altLang="ko-KR" sz="1200" b="1" dirty="0">
              <a:solidFill>
                <a:srgbClr val="FF000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F039A4-D652-6541-9393-1DA067525EF6}"/>
              </a:ext>
            </a:extLst>
          </p:cNvPr>
          <p:cNvSpPr txBox="1"/>
          <p:nvPr/>
        </p:nvSpPr>
        <p:spPr>
          <a:xfrm>
            <a:off x="4443290" y="5551581"/>
            <a:ext cx="7509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정부의 생활 속 방역 강화 지침에 따라 </a:t>
            </a:r>
            <a:r>
              <a:rPr kumimoji="1" lang="ko-KR" altLang="en-US" sz="15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고객 간 안전거리를 유지할 수 있는 적정 수준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으로</a:t>
            </a:r>
            <a:endParaRPr kumimoji="1" lang="en-US" altLang="ko-KR" sz="1500" dirty="0">
              <a:solidFill>
                <a:srgbClr val="0070C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  <a:p>
            <a:pPr algn="r"/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유지하기 위해 </a:t>
            </a:r>
            <a:r>
              <a:rPr kumimoji="1" lang="ko-KR" altLang="en-US" sz="15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적정한 인원을 안내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하고</a:t>
            </a:r>
            <a:r>
              <a:rPr kumimoji="1" lang="ko-KR" altLang="en-US" sz="15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 출입 인원을 세어서 조절함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으로 </a:t>
            </a:r>
            <a:r>
              <a:rPr kumimoji="1" lang="ko-KR" altLang="en-US" sz="15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사전예방</a:t>
            </a:r>
            <a:r>
              <a:rPr kumimoji="1" lang="ko-KR" altLang="en-US" sz="15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을 확실히</a:t>
            </a:r>
            <a:r>
              <a:rPr kumimoji="1" lang="en-US" altLang="ko-KR" sz="15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!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789258-06BF-E548-944A-5624FA8AC281}"/>
              </a:ext>
            </a:extLst>
          </p:cNvPr>
          <p:cNvSpPr txBox="1"/>
          <p:nvPr/>
        </p:nvSpPr>
        <p:spPr>
          <a:xfrm>
            <a:off x="8676634" y="4904404"/>
            <a:ext cx="2275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</a:rPr>
              <a:t>밀집도 상승 및 방안 위반 발생</a:t>
            </a:r>
            <a:endParaRPr kumimoji="1" lang="en-US" altLang="ko-KR" sz="1200" b="1" dirty="0">
              <a:solidFill>
                <a:srgbClr val="FF000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8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1.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배경 및 기술 동향 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202879"/>
            <a:ext cx="222968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기술 동향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32080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9" name="Google Shape;82;p17">
            <a:extLst>
              <a:ext uri="{FF2B5EF4-FFF2-40B4-BE49-F238E27FC236}">
                <a16:creationId xmlns:a16="http://schemas.microsoft.com/office/drawing/2014/main" id="{18EC75C6-1B6E-ED48-B053-F031964D3985}"/>
              </a:ext>
            </a:extLst>
          </p:cNvPr>
          <p:cNvSpPr txBox="1"/>
          <p:nvPr/>
        </p:nvSpPr>
        <p:spPr>
          <a:xfrm>
            <a:off x="1878765" y="1931664"/>
            <a:ext cx="175026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u="none" strike="noStrike" cap="none" dirty="0">
                <a:latin typeface="Sandoll GothicNeo1 04 Rg" panose="020B0600000101010101" pitchFamily="34" charset="-127"/>
                <a:ea typeface="Sandoll GothicNeo1 04 Rg" panose="020B0600000101010101" pitchFamily="34" charset="-127"/>
                <a:sym typeface="Arial"/>
              </a:rPr>
              <a:t>객체 감지 기술</a:t>
            </a:r>
            <a:endParaRPr sz="1600" dirty="0">
              <a:latin typeface="Sandoll GothicNeo1 04 Rg" panose="020B0600000101010101" pitchFamily="34" charset="-127"/>
              <a:ea typeface="Sandoll GothicNeo1 04 Rg" panose="020B0600000101010101" pitchFamily="34" charset="-127"/>
            </a:endParaRPr>
          </a:p>
        </p:txBody>
      </p:sp>
      <p:sp>
        <p:nvSpPr>
          <p:cNvPr id="20" name="Google Shape;82;p17">
            <a:extLst>
              <a:ext uri="{FF2B5EF4-FFF2-40B4-BE49-F238E27FC236}">
                <a16:creationId xmlns:a16="http://schemas.microsoft.com/office/drawing/2014/main" id="{590B24A6-02B2-664A-83C1-97FDDD24D5A3}"/>
              </a:ext>
            </a:extLst>
          </p:cNvPr>
          <p:cNvSpPr txBox="1"/>
          <p:nvPr/>
        </p:nvSpPr>
        <p:spPr>
          <a:xfrm>
            <a:off x="1878765" y="3828192"/>
            <a:ext cx="175026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u="none" strike="noStrike" cap="none" dirty="0">
                <a:latin typeface="Sandoll GothicNeo1 04 Rg" panose="020B0600000101010101" pitchFamily="34" charset="-127"/>
                <a:ea typeface="Sandoll GothicNeo1 04 Rg" panose="020B0600000101010101" pitchFamily="34" charset="-127"/>
                <a:sym typeface="Arial"/>
              </a:rPr>
              <a:t>객체 추적 기술</a:t>
            </a:r>
            <a:endParaRPr sz="1600" dirty="0">
              <a:latin typeface="Sandoll GothicNeo1 04 Rg" panose="020B0600000101010101" pitchFamily="34" charset="-127"/>
              <a:ea typeface="Sandoll GothicNeo1 04 Rg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DE86F-8D56-F849-BFC1-52280AC94FBB}"/>
              </a:ext>
            </a:extLst>
          </p:cNvPr>
          <p:cNvSpPr txBox="1"/>
          <p:nvPr/>
        </p:nvSpPr>
        <p:spPr>
          <a:xfrm>
            <a:off x="2514182" y="2491336"/>
            <a:ext cx="56717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이미지 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/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프레임에서 물체가 있는 위치를 결정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객체 감지기는 객체 추적 알고리즘보다 </a:t>
            </a:r>
            <a:r>
              <a:rPr kumimoji="1" lang="ko-KR" altLang="en-US" sz="1400" dirty="0">
                <a:solidFill>
                  <a:srgbClr val="FF000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계산 비용이 많이 들고</a:t>
            </a:r>
            <a:r>
              <a:rPr kumimoji="1" lang="en-US" altLang="ko-KR" sz="1400" dirty="0">
                <a:solidFill>
                  <a:srgbClr val="FF000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속도가 느림</a:t>
            </a:r>
            <a:endParaRPr kumimoji="1" lang="en-US" altLang="ko-KR" sz="1400" dirty="0">
              <a:solidFill>
                <a:srgbClr val="FF0000"/>
              </a:solidFill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72D6B-6A79-9342-8B22-CBB94ED19047}"/>
              </a:ext>
            </a:extLst>
          </p:cNvPr>
          <p:cNvSpPr txBox="1"/>
          <p:nvPr/>
        </p:nvSpPr>
        <p:spPr>
          <a:xfrm>
            <a:off x="2514181" y="4341832"/>
            <a:ext cx="62279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객체 추적은 객체가 이미지에 있는 위치의 입력</a:t>
            </a:r>
            <a:r>
              <a:rPr kumimoji="1" lang="en-US" altLang="ko-KR" sz="10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(x, y)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좌표를 받아 아래와 같이 움직임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특정 고유 번호 할당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프레임의 다양한 속성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그라데이션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,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광학 흐름 등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을 기반으로 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      다음 프레임에서 새 개체 위치를 예측하여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      비디오 스트림 주위를 이동할 때 개체를 추적함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4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2</a:t>
            </a:r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개발 목표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202879"/>
            <a:ext cx="222968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개발 목표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32080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DE86F-8D56-F849-BFC1-52280AC94FBB}"/>
              </a:ext>
            </a:extLst>
          </p:cNvPr>
          <p:cNvSpPr txBox="1"/>
          <p:nvPr/>
        </p:nvSpPr>
        <p:spPr>
          <a:xfrm>
            <a:off x="1997716" y="1827599"/>
            <a:ext cx="460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객체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사람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를 추적하여 탐지 후 화면에 띄워 사용자에게 제공</a:t>
            </a:r>
            <a:endParaRPr kumimoji="1" lang="en-US" altLang="ko-KR" sz="1400" dirty="0">
              <a:solidFill>
                <a:srgbClr val="FF0000"/>
              </a:solidFill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10" name="Google Shape;82;p17">
            <a:extLst>
              <a:ext uri="{FF2B5EF4-FFF2-40B4-BE49-F238E27FC236}">
                <a16:creationId xmlns:a16="http://schemas.microsoft.com/office/drawing/2014/main" id="{1E0599DC-9810-A34E-B5F2-497A805FFF36}"/>
              </a:ext>
            </a:extLst>
          </p:cNvPr>
          <p:cNvSpPr txBox="1"/>
          <p:nvPr/>
        </p:nvSpPr>
        <p:spPr>
          <a:xfrm>
            <a:off x="1399340" y="2643519"/>
            <a:ext cx="283399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유스케이스 시나리오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4DCE685-B3D8-5B45-8C3D-8BE4B0B72748}"/>
              </a:ext>
            </a:extLst>
          </p:cNvPr>
          <p:cNvSpPr/>
          <p:nvPr/>
        </p:nvSpPr>
        <p:spPr>
          <a:xfrm>
            <a:off x="1092751" y="276144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D835C-AA8B-1F46-A4C1-76F1FB08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86" y="3020515"/>
            <a:ext cx="4612460" cy="31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2</a:t>
            </a:r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개발 목표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202879"/>
            <a:ext cx="2229685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u="none" strike="noStrike" cap="none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단계별 목표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32080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pic>
        <p:nvPicPr>
          <p:cNvPr id="13" name="Google Shape;116;p19">
            <a:extLst>
              <a:ext uri="{FF2B5EF4-FFF2-40B4-BE49-F238E27FC236}">
                <a16:creationId xmlns:a16="http://schemas.microsoft.com/office/drawing/2014/main" id="{516EE6F8-2ECF-3645-BE97-E697C1784C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9340" y="2145782"/>
            <a:ext cx="6471001" cy="256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02FD7B-A5BF-2249-8DB1-25EF580D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585" y="2277532"/>
            <a:ext cx="3534651" cy="24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3</a:t>
            </a:r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개발 내용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490748"/>
            <a:ext cx="2825527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R-pi4 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원격 접속 설정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608677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847D0-0BB8-2B44-B9F7-C6CD1391A8AA}"/>
              </a:ext>
            </a:extLst>
          </p:cNvPr>
          <p:cNvSpPr txBox="1"/>
          <p:nvPr/>
        </p:nvSpPr>
        <p:spPr>
          <a:xfrm>
            <a:off x="2066614" y="2053913"/>
            <a:ext cx="3969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ssh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을 통한 원격 접속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solidFill>
                <a:srgbClr val="FF0000"/>
              </a:solidFill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VNC Viewer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를 통한 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Target System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원격 접속 선택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pic>
        <p:nvPicPr>
          <p:cNvPr id="11" name="Google Shape;124;p20">
            <a:extLst>
              <a:ext uri="{FF2B5EF4-FFF2-40B4-BE49-F238E27FC236}">
                <a16:creationId xmlns:a16="http://schemas.microsoft.com/office/drawing/2014/main" id="{2FEDCAB0-633D-304B-A08F-983AE8802F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1219" y="1202879"/>
            <a:ext cx="4792551" cy="234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7252ECD-886B-9645-B2DD-4FC9CAC5622A}"/>
              </a:ext>
            </a:extLst>
          </p:cNvPr>
          <p:cNvSpPr txBox="1"/>
          <p:nvPr/>
        </p:nvSpPr>
        <p:spPr>
          <a:xfrm>
            <a:off x="1399340" y="3751353"/>
            <a:ext cx="497606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Target System(R-pi4)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와 </a:t>
            </a:r>
            <a:r>
              <a:rPr lang="en-US" altLang="ko-KR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R-pi4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Camera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연동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D83DA5-2258-324B-A4B7-F0B4E208D6FD}"/>
              </a:ext>
            </a:extLst>
          </p:cNvPr>
          <p:cNvSpPr/>
          <p:nvPr/>
        </p:nvSpPr>
        <p:spPr>
          <a:xfrm>
            <a:off x="1092751" y="3869282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EC3E4-B095-CF45-82BF-52AB7257917C}"/>
              </a:ext>
            </a:extLst>
          </p:cNvPr>
          <p:cNvSpPr txBox="1"/>
          <p:nvPr/>
        </p:nvSpPr>
        <p:spPr>
          <a:xfrm>
            <a:off x="2066614" y="4314518"/>
            <a:ext cx="42001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연동 가능한 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R-pi4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Camera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구입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Camera 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환경 설정 및 구동 확인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실시간 스트리밍 가능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</a:p>
        </p:txBody>
      </p:sp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E4D57713-6332-1C4C-A59A-4EC7CCB12DA9}"/>
              </a:ext>
            </a:extLst>
          </p:cNvPr>
          <p:cNvSpPr txBox="1"/>
          <p:nvPr/>
        </p:nvSpPr>
        <p:spPr>
          <a:xfrm>
            <a:off x="1092751" y="867448"/>
            <a:ext cx="2194563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[3.15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~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3.29]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완료</a:t>
            </a:r>
            <a:endParaRPr sz="1600" dirty="0">
              <a:solidFill>
                <a:srgbClr val="0070C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BDDF7-6C72-6B4F-BDE0-2B3E2D82793A}"/>
              </a:ext>
            </a:extLst>
          </p:cNvPr>
          <p:cNvSpPr txBox="1"/>
          <p:nvPr/>
        </p:nvSpPr>
        <p:spPr>
          <a:xfrm>
            <a:off x="3497480" y="4560739"/>
            <a:ext cx="46313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라즈베리파이 카메라모듈 </a:t>
            </a:r>
            <a:r>
              <a:rPr kumimoji="1" lang="en-US" altLang="ko-KR" sz="100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V2, 8MP SONY IMX219 </a:t>
            </a:r>
            <a:r>
              <a:rPr kumimoji="1" lang="ko-KR" altLang="en-US" sz="100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이미지 센서를 통한 고정초점렌즈</a:t>
            </a:r>
            <a:endParaRPr kumimoji="1" lang="en-US" altLang="ko-KR" sz="1000" dirty="0">
              <a:solidFill>
                <a:srgbClr val="7030A0"/>
              </a:solidFill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9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3</a:t>
            </a:r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프로젝트 개발 내용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490748"/>
            <a:ext cx="321499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openCV 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인원 계수기 구현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608677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847D0-0BB8-2B44-B9F7-C6CD1391A8AA}"/>
              </a:ext>
            </a:extLst>
          </p:cNvPr>
          <p:cNvSpPr txBox="1"/>
          <p:nvPr/>
        </p:nvSpPr>
        <p:spPr>
          <a:xfrm>
            <a:off x="2066614" y="2053913"/>
            <a:ext cx="2935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물체 감지 및 물체 추적 각각 구현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	&gt;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객체 인식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	&gt;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인식된 객체의 지속적인 탐지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E4D57713-6332-1C4C-A59A-4EC7CCB12DA9}"/>
              </a:ext>
            </a:extLst>
          </p:cNvPr>
          <p:cNvSpPr txBox="1"/>
          <p:nvPr/>
        </p:nvSpPr>
        <p:spPr>
          <a:xfrm>
            <a:off x="1092751" y="867448"/>
            <a:ext cx="2194563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[4.1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~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5.15]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진행중</a:t>
            </a:r>
            <a:endParaRPr sz="1600" dirty="0">
              <a:solidFill>
                <a:srgbClr val="FF000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A3AA3-7285-DE4E-80E5-167BE08F7C4F}"/>
              </a:ext>
            </a:extLst>
          </p:cNvPr>
          <p:cNvSpPr txBox="1"/>
          <p:nvPr/>
        </p:nvSpPr>
        <p:spPr>
          <a:xfrm>
            <a:off x="2066614" y="3059668"/>
            <a:ext cx="2803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물체 감지 및 물체 추적 결합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객체 추적 알고리즘 결합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중심 추적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	&gt;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유클리드 거리 계산 이용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730DC-C2D9-5841-98CF-23EEED24D085}"/>
              </a:ext>
            </a:extLst>
          </p:cNvPr>
          <p:cNvSpPr txBox="1"/>
          <p:nvPr/>
        </p:nvSpPr>
        <p:spPr>
          <a:xfrm>
            <a:off x="2066614" y="4065423"/>
            <a:ext cx="3860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counting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기능 구현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	&gt;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특정 선을 기준으로 객체의 방향성에 따라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	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  실내 인원수 확인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19" name="Google Shape;82;p17">
            <a:extLst>
              <a:ext uri="{FF2B5EF4-FFF2-40B4-BE49-F238E27FC236}">
                <a16:creationId xmlns:a16="http://schemas.microsoft.com/office/drawing/2014/main" id="{6CE58B6D-6787-4540-A1FE-6170BEB186CE}"/>
              </a:ext>
            </a:extLst>
          </p:cNvPr>
          <p:cNvSpPr txBox="1"/>
          <p:nvPr/>
        </p:nvSpPr>
        <p:spPr>
          <a:xfrm>
            <a:off x="6654141" y="1490748"/>
            <a:ext cx="444510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Target System(R-pi4)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와 </a:t>
            </a:r>
            <a:r>
              <a:rPr lang="en-US" altLang="ko-KR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LCD </a:t>
            </a: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연동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1DF5846-3AA0-FA4E-A71E-C4D33E3B88B4}"/>
              </a:ext>
            </a:extLst>
          </p:cNvPr>
          <p:cNvSpPr/>
          <p:nvPr/>
        </p:nvSpPr>
        <p:spPr>
          <a:xfrm>
            <a:off x="6347552" y="1608677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0207D2-4A57-F34A-9602-6F5F31D4C9D2}"/>
              </a:ext>
            </a:extLst>
          </p:cNvPr>
          <p:cNvSpPr txBox="1"/>
          <p:nvPr/>
        </p:nvSpPr>
        <p:spPr>
          <a:xfrm>
            <a:off x="7321415" y="2053913"/>
            <a:ext cx="2733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Counting 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결과를 확인할 화면 연동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실제 구동 전 필요한 환경 설정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2DCD197-2192-0A45-AF4B-7458E2567B3A}"/>
              </a:ext>
            </a:extLst>
          </p:cNvPr>
          <p:cNvSpPr txBox="1"/>
          <p:nvPr/>
        </p:nvSpPr>
        <p:spPr>
          <a:xfrm>
            <a:off x="6347552" y="867448"/>
            <a:ext cx="2194563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[5.15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~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5.20]</a:t>
            </a:r>
            <a:endParaRPr sz="1600" dirty="0">
              <a:solidFill>
                <a:srgbClr val="0070C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25" name="Google Shape;82;p17">
            <a:extLst>
              <a:ext uri="{FF2B5EF4-FFF2-40B4-BE49-F238E27FC236}">
                <a16:creationId xmlns:a16="http://schemas.microsoft.com/office/drawing/2014/main" id="{8F758B13-2B82-044D-A139-BD3A03D0D2A0}"/>
              </a:ext>
            </a:extLst>
          </p:cNvPr>
          <p:cNvSpPr txBox="1"/>
          <p:nvPr/>
        </p:nvSpPr>
        <p:spPr>
          <a:xfrm>
            <a:off x="6654141" y="4078869"/>
            <a:ext cx="444510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테스트 및 유지보수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D25400-E9CD-2340-A057-B0EB01CEA465}"/>
              </a:ext>
            </a:extLst>
          </p:cNvPr>
          <p:cNvSpPr/>
          <p:nvPr/>
        </p:nvSpPr>
        <p:spPr>
          <a:xfrm>
            <a:off x="6347552" y="419679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F9999-5641-B345-ADA6-B14C1D3337F8}"/>
              </a:ext>
            </a:extLst>
          </p:cNvPr>
          <p:cNvSpPr txBox="1"/>
          <p:nvPr/>
        </p:nvSpPr>
        <p:spPr>
          <a:xfrm>
            <a:off x="7321415" y="4642034"/>
            <a:ext cx="3074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구현된 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System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구동 확인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인식되는 객체의 수 증가에 따른 테스트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오류 인식 및 유지보수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28" name="Google Shape;82;p17">
            <a:extLst>
              <a:ext uri="{FF2B5EF4-FFF2-40B4-BE49-F238E27FC236}">
                <a16:creationId xmlns:a16="http://schemas.microsoft.com/office/drawing/2014/main" id="{78DC9BDA-9CB3-444C-803A-B71B9DB7E1A0}"/>
              </a:ext>
            </a:extLst>
          </p:cNvPr>
          <p:cNvSpPr txBox="1"/>
          <p:nvPr/>
        </p:nvSpPr>
        <p:spPr>
          <a:xfrm>
            <a:off x="6347552" y="3455569"/>
            <a:ext cx="2194563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[5.21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~</a:t>
            </a:r>
            <a:r>
              <a:rPr lang="ko-KR" altLang="en-US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6]</a:t>
            </a:r>
            <a:endParaRPr sz="1600" dirty="0">
              <a:solidFill>
                <a:srgbClr val="0070C0"/>
              </a:solidFill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36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2F9ED8-FAC6-574C-87D3-234C953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4</a:t>
            </a:r>
            <a:r>
              <a:rPr lang="en-US" altLang="ko-Kore-KR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. </a:t>
            </a:r>
            <a:r>
              <a:rPr lang="ko-KR" altLang="en-US" dirty="0">
                <a:latin typeface="Sandoll GothicNeo1 05 Md" panose="020B0600000101010101" pitchFamily="34" charset="-127"/>
                <a:ea typeface="Sandoll GothicNeo1 05 Md" panose="020B0600000101010101" pitchFamily="34" charset="-127"/>
              </a:rPr>
              <a:t>기대 효과</a:t>
            </a:r>
            <a:endParaRPr lang="ko-Kore-KR" altLang="en-US" dirty="0">
              <a:latin typeface="Sandoll GothicNeo1 05 Md" panose="020B0600000101010101" pitchFamily="34" charset="-127"/>
              <a:ea typeface="Sandoll GothicNeo1 05 Md" panose="020B0600000101010101" pitchFamily="34" charset="-127"/>
            </a:endParaRP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FE78290B-F9D2-C24B-9CE0-700A98E6048F}"/>
              </a:ext>
            </a:extLst>
          </p:cNvPr>
          <p:cNvSpPr txBox="1"/>
          <p:nvPr/>
        </p:nvSpPr>
        <p:spPr>
          <a:xfrm>
            <a:off x="1399340" y="1143614"/>
            <a:ext cx="321499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아이템 기대 효과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11334A-1CA1-A24D-AAD4-F14C1E678CBD}"/>
              </a:ext>
            </a:extLst>
          </p:cNvPr>
          <p:cNvSpPr/>
          <p:nvPr/>
        </p:nvSpPr>
        <p:spPr>
          <a:xfrm>
            <a:off x="1092751" y="1261543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847D0-0BB8-2B44-B9F7-C6CD1391A8AA}"/>
              </a:ext>
            </a:extLst>
          </p:cNvPr>
          <p:cNvSpPr txBox="1"/>
          <p:nvPr/>
        </p:nvSpPr>
        <p:spPr>
          <a:xfrm>
            <a:off x="2151280" y="1706779"/>
            <a:ext cx="62263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소상공인들의 추가 노동 감소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스토어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체육관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,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공공시설 등</a:t>
            </a:r>
            <a:r>
              <a:rPr kumimoji="1" lang="en-US" altLang="ko-KR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의 인원 수를 일반 소비자들도 실시간으로 시각적 확인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en-US" altLang="ko-KR" sz="105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(</a:t>
            </a:r>
            <a:r>
              <a:rPr kumimoji="1" lang="ko-KR" altLang="en-US" sz="105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책임감 증가</a:t>
            </a:r>
            <a:r>
              <a:rPr kumimoji="1" lang="en-US" altLang="ko-KR" sz="105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,</a:t>
            </a:r>
            <a:r>
              <a:rPr kumimoji="1" lang="ko-KR" altLang="en-US" sz="105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안전 수칙 인식</a:t>
            </a:r>
            <a:r>
              <a:rPr kumimoji="1" lang="en-US" altLang="ko-KR" sz="105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)</a:t>
            </a: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거리 두기 규칙 위반 방지 및 적정 수준 유지 가능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고객 입장에서의 편리한 인원 수 확인 가능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비대면 시대 속 운영 담당자와 고객 간의 함께 보고 소통이 가능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587F76-53B3-E242-9571-420E9D05C2A6}"/>
              </a:ext>
            </a:extLst>
          </p:cNvPr>
          <p:cNvSpPr/>
          <p:nvPr/>
        </p:nvSpPr>
        <p:spPr>
          <a:xfrm>
            <a:off x="1948518" y="1794891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E2BB14F-E03B-E841-AB89-805ED8B3A4C5}"/>
              </a:ext>
            </a:extLst>
          </p:cNvPr>
          <p:cNvSpPr/>
          <p:nvPr/>
        </p:nvSpPr>
        <p:spPr>
          <a:xfrm>
            <a:off x="1948518" y="2237011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04D6ADF-87C2-364D-9BBD-9F0B7B12DB24}"/>
              </a:ext>
            </a:extLst>
          </p:cNvPr>
          <p:cNvSpPr/>
          <p:nvPr/>
        </p:nvSpPr>
        <p:spPr>
          <a:xfrm>
            <a:off x="1948518" y="2864031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4FE9B5A-685A-1149-A7D0-E771053AB0FC}"/>
              </a:ext>
            </a:extLst>
          </p:cNvPr>
          <p:cNvSpPr/>
          <p:nvPr/>
        </p:nvSpPr>
        <p:spPr>
          <a:xfrm>
            <a:off x="1948518" y="3295029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7A7BE4-A685-BA43-B55E-C8A1EAD05730}"/>
              </a:ext>
            </a:extLst>
          </p:cNvPr>
          <p:cNvSpPr/>
          <p:nvPr/>
        </p:nvSpPr>
        <p:spPr>
          <a:xfrm>
            <a:off x="1948518" y="3726027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1" name="Google Shape;82;p17">
            <a:extLst>
              <a:ext uri="{FF2B5EF4-FFF2-40B4-BE49-F238E27FC236}">
                <a16:creationId xmlns:a16="http://schemas.microsoft.com/office/drawing/2014/main" id="{957C8BC3-F0FD-1849-AAC5-9391DFE481FB}"/>
              </a:ext>
            </a:extLst>
          </p:cNvPr>
          <p:cNvSpPr txBox="1"/>
          <p:nvPr/>
        </p:nvSpPr>
        <p:spPr>
          <a:xfrm>
            <a:off x="1399340" y="4227089"/>
            <a:ext cx="321499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4292E"/>
                </a:solidFill>
                <a:latin typeface="Sandoll GothicNeo1 01 Th" panose="020B0600000101010101" pitchFamily="34" charset="-127"/>
                <a:ea typeface="Sandoll GothicNeo1 01 Th" panose="020B0600000101010101" pitchFamily="34" charset="-127"/>
                <a:sym typeface="Arial"/>
              </a:rPr>
              <a:t>추가 기대 효과</a:t>
            </a:r>
            <a:endParaRPr sz="2000" dirty="0">
              <a:latin typeface="Sandoll GothicNeo1 01 Th" panose="020B0600000101010101" pitchFamily="34" charset="-127"/>
              <a:ea typeface="Sandoll GothicNeo1 01 Th" panose="020B060000010101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46CCB77-2400-264D-BE7B-48BB4D24C8C8}"/>
              </a:ext>
            </a:extLst>
          </p:cNvPr>
          <p:cNvSpPr/>
          <p:nvPr/>
        </p:nvSpPr>
        <p:spPr>
          <a:xfrm>
            <a:off x="1092751" y="4345018"/>
            <a:ext cx="146075" cy="14249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9CD227-E192-FE41-98D7-B4CDE0247060}"/>
              </a:ext>
            </a:extLst>
          </p:cNvPr>
          <p:cNvSpPr txBox="1"/>
          <p:nvPr/>
        </p:nvSpPr>
        <p:spPr>
          <a:xfrm>
            <a:off x="2151280" y="4854109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인원 측정이 필요한 넓은 범위에서 다양한 활용</a:t>
            </a:r>
            <a:endParaRPr kumimoji="1" lang="en-US" altLang="ko-KR" sz="14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3BB0320-5C9D-A140-BEED-406A479B0F2C}"/>
              </a:ext>
            </a:extLst>
          </p:cNvPr>
          <p:cNvSpPr/>
          <p:nvPr/>
        </p:nvSpPr>
        <p:spPr>
          <a:xfrm>
            <a:off x="1948518" y="4942221"/>
            <a:ext cx="127114" cy="1339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andoll GothicNeo1 01 Th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E83B6-C233-0A43-8F54-132900EBA552}"/>
              </a:ext>
            </a:extLst>
          </p:cNvPr>
          <p:cNvSpPr txBox="1"/>
          <p:nvPr/>
        </p:nvSpPr>
        <p:spPr>
          <a:xfrm>
            <a:off x="2416068" y="5350757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rgbClr val="7030A0"/>
                </a:solidFill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example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678AB7-944D-C04A-9F09-9BB27F293AC2}"/>
              </a:ext>
            </a:extLst>
          </p:cNvPr>
          <p:cNvSpPr txBox="1"/>
          <p:nvPr/>
        </p:nvSpPr>
        <p:spPr>
          <a:xfrm>
            <a:off x="2763278" y="5612367"/>
            <a:ext cx="38523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화장실에 문 앞 </a:t>
            </a:r>
            <a:r>
              <a:rPr kumimoji="1" lang="en-US" altLang="ko-KR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counting</a:t>
            </a:r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을 통해 민망한 상황 해소</a:t>
            </a:r>
            <a:endParaRPr kumimoji="1" lang="en-US" altLang="ko-KR" sz="11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endParaRPr kumimoji="1" lang="en-US" altLang="ko-KR" sz="11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  <a:p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출석체크 시 총원이 </a:t>
            </a:r>
            <a:r>
              <a:rPr kumimoji="1" lang="en-US" altLang="ko-KR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50</a:t>
            </a:r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명이면</a:t>
            </a:r>
            <a:r>
              <a:rPr kumimoji="1" lang="en-US" altLang="ko-KR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,</a:t>
            </a:r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 </a:t>
            </a:r>
            <a:r>
              <a:rPr kumimoji="1" lang="en-US" altLang="ko-KR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counting = 50</a:t>
            </a:r>
            <a:r>
              <a:rPr kumimoji="1" lang="ko-KR" altLang="en-US" sz="1100" dirty="0">
                <a:latin typeface="Sandoll GothicNeo1 02 Ul" panose="020B0600000101010101" pitchFamily="34" charset="-127"/>
                <a:ea typeface="Sandoll GothicNeo1 02 Ul" panose="020B0600000101010101" pitchFamily="34" charset="-127"/>
              </a:rPr>
              <a:t>이면 간 절약 가능</a:t>
            </a:r>
            <a:endParaRPr kumimoji="1" lang="en-US" altLang="ko-KR" sz="1100" dirty="0">
              <a:latin typeface="Sandoll GothicNeo1 02 Ul" panose="020B0600000101010101" pitchFamily="34" charset="-127"/>
              <a:ea typeface="Sandoll GothicNeo1 02 Ul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7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Pages>17</Pages>
  <Words>587</Words>
  <Characters>0</Characters>
  <Application>Microsoft Macintosh PowerPoint</Application>
  <DocSecurity>0</DocSecurity>
  <PresentationFormat>와이드스크린</PresentationFormat>
  <Lines>0</Lines>
  <Paragraphs>123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Malgun Gothic</vt:lpstr>
      <vt:lpstr>Calibri Light</vt:lpstr>
      <vt:lpstr>Calibri</vt:lpstr>
      <vt:lpstr>Wingdings</vt:lpstr>
      <vt:lpstr>Sandoll GothicNeo1 01 Th</vt:lpstr>
      <vt:lpstr>Sandoll GothicNeo1 05 Md</vt:lpstr>
      <vt:lpstr>Sandoll GothicNeo1 02 Ul</vt:lpstr>
      <vt:lpstr>Sandoll GothicNeo1 03 Lt</vt:lpstr>
      <vt:lpstr>Inconsolata</vt:lpstr>
      <vt:lpstr>NanumGothic</vt:lpstr>
      <vt:lpstr>Sandoll GothicNeo1 04 Rg</vt:lpstr>
      <vt:lpstr>Arial</vt:lpstr>
      <vt:lpstr>Office Theme</vt:lpstr>
      <vt:lpstr>PowerPoint 프레젠테이션</vt:lpstr>
      <vt:lpstr>1. 팀원 역할</vt:lpstr>
      <vt:lpstr>1. 프로젝트 배경 및 기술 동향 </vt:lpstr>
      <vt:lpstr>1. 프로젝트 배경 및 기술 동향 </vt:lpstr>
      <vt:lpstr>2. 프로젝트 개발 목표</vt:lpstr>
      <vt:lpstr>2. 프로젝트 개발 목표</vt:lpstr>
      <vt:lpstr>3. 프로젝트 개발 내용</vt:lpstr>
      <vt:lpstr>3. 프로젝트 개발 내용</vt:lpstr>
      <vt:lpstr>4. 기대 효과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Microsoft Office User</cp:lastModifiedBy>
  <cp:revision>57</cp:revision>
  <dcterms:modified xsi:type="dcterms:W3CDTF">2021-04-23T06:47:36Z</dcterms:modified>
  <cp:version>9.101.12.38406</cp:version>
</cp:coreProperties>
</file>